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utura Display" charset="1" panose="020B0504050904050C04"/>
      <p:regular r:id="rId10"/>
    </p:embeddedFont>
    <p:embeddedFont>
      <p:font typeface="Montaser Arabic" charset="1" panose="00000500000000000000"/>
      <p:regular r:id="rId11"/>
    </p:embeddedFont>
    <p:embeddedFont>
      <p:font typeface="Montaser Arabic Bold" charset="1" panose="00000800000000000000"/>
      <p:regular r:id="rId12"/>
    </p:embeddedFont>
    <p:embeddedFont>
      <p:font typeface="Montaser Arabic Thin" charset="1" panose="00000200000000000000"/>
      <p:regular r:id="rId13"/>
    </p:embeddedFont>
    <p:embeddedFont>
      <p:font typeface="Montaser Arabic Extra-Light" charset="1" panose="00000300000000000000"/>
      <p:regular r:id="rId14"/>
    </p:embeddedFont>
    <p:embeddedFont>
      <p:font typeface="Montaser Arabic Light" charset="1" panose="00000400000000000000"/>
      <p:regular r:id="rId15"/>
    </p:embeddedFont>
    <p:embeddedFont>
      <p:font typeface="Montaser Arabic Medium" charset="1" panose="00000600000000000000"/>
      <p:regular r:id="rId16"/>
    </p:embeddedFont>
    <p:embeddedFont>
      <p:font typeface="Montaser Arabic Semi-Bold" charset="1" panose="00000700000000000000"/>
      <p:regular r:id="rId17"/>
    </p:embeddedFont>
    <p:embeddedFont>
      <p:font typeface="Montaser Arabic Ultra-Bold" charset="1" panose="00000900000000000000"/>
      <p:regular r:id="rId18"/>
    </p:embeddedFont>
    <p:embeddedFont>
      <p:font typeface="Montaser Arabic Heavy" charset="1" panose="00000A00000000000000"/>
      <p:regular r:id="rId19"/>
    </p:embeddedFont>
    <p:embeddedFont>
      <p:font typeface="Codec Pro" charset="1" panose="00000500000000000000"/>
      <p:regular r:id="rId20"/>
    </p:embeddedFont>
    <p:embeddedFont>
      <p:font typeface="Codec Pro Bold" charset="1" panose="00000600000000000000"/>
      <p:regular r:id="rId21"/>
    </p:embeddedFont>
    <p:embeddedFont>
      <p:font typeface="Codec Pro Thin" charset="1" panose="00000200000000000000"/>
      <p:regular r:id="rId22"/>
    </p:embeddedFont>
    <p:embeddedFont>
      <p:font typeface="Codec Pro Light" charset="1" panose="00000300000000000000"/>
      <p:regular r:id="rId23"/>
    </p:embeddedFont>
    <p:embeddedFont>
      <p:font typeface="Codec Pro Ultra-Bold" charset="1" panose="00000700000000000000"/>
      <p:regular r:id="rId24"/>
    </p:embeddedFont>
    <p:embeddedFont>
      <p:font typeface="Codec Pro Heavy" charset="1" panose="00000A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37" Target="slides/slide12.xml" Type="http://schemas.openxmlformats.org/officeDocument/2006/relationships/slide"/><Relationship Id="rId38" Target="slides/slide13.xml" Type="http://schemas.openxmlformats.org/officeDocument/2006/relationships/slide"/><Relationship Id="rId39" Target="slides/slide1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Relationship Id="rId4" Target="https://fteenapp-2.streamlit.app" TargetMode="External" Type="http://schemas.openxmlformats.org/officeDocument/2006/relationships/hyperlink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jpeg" Type="http://schemas.openxmlformats.org/officeDocument/2006/relationships/image"/><Relationship Id="rId4" Target="../media/image1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4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322014">
            <a:off x="12524483" y="-6447541"/>
            <a:ext cx="10329583" cy="9787280"/>
          </a:xfrm>
          <a:custGeom>
            <a:avLst/>
            <a:gdLst/>
            <a:ahLst/>
            <a:cxnLst/>
            <a:rect r="r" b="b" t="t" l="l"/>
            <a:pathLst>
              <a:path h="9787280" w="10329583">
                <a:moveTo>
                  <a:pt x="0" y="0"/>
                </a:moveTo>
                <a:lnTo>
                  <a:pt x="10329583" y="0"/>
                </a:lnTo>
                <a:lnTo>
                  <a:pt x="10329583" y="9787279"/>
                </a:lnTo>
                <a:lnTo>
                  <a:pt x="0" y="97872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2950" y="2486457"/>
            <a:ext cx="6716860" cy="6716860"/>
          </a:xfrm>
          <a:custGeom>
            <a:avLst/>
            <a:gdLst/>
            <a:ahLst/>
            <a:cxnLst/>
            <a:rect r="r" b="b" t="t" l="l"/>
            <a:pathLst>
              <a:path h="6716860" w="6716860">
                <a:moveTo>
                  <a:pt x="0" y="0"/>
                </a:moveTo>
                <a:lnTo>
                  <a:pt x="6716860" y="0"/>
                </a:lnTo>
                <a:lnTo>
                  <a:pt x="6716860" y="6716859"/>
                </a:lnTo>
                <a:lnTo>
                  <a:pt x="0" y="67168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829148" y="5844886"/>
            <a:ext cx="25722547" cy="7105854"/>
          </a:xfrm>
          <a:custGeom>
            <a:avLst/>
            <a:gdLst/>
            <a:ahLst/>
            <a:cxnLst/>
            <a:rect r="r" b="b" t="t" l="l"/>
            <a:pathLst>
              <a:path h="7105854" w="25722547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731317" y="3589598"/>
            <a:ext cx="5741214" cy="310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05"/>
              </a:lnSpc>
              <a:spcBef>
                <a:spcPct val="0"/>
              </a:spcBef>
            </a:pPr>
            <a:r>
              <a:rPr lang="en-US" sz="10254">
                <a:solidFill>
                  <a:srgbClr val="FFFFFF"/>
                </a:solidFill>
                <a:cs typeface="Montaser Arabic"/>
              </a:rPr>
              <a:t>فضفضةصديق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322014">
            <a:off x="11589302" y="-6549032"/>
            <a:ext cx="10329583" cy="9787280"/>
          </a:xfrm>
          <a:custGeom>
            <a:avLst/>
            <a:gdLst/>
            <a:ahLst/>
            <a:cxnLst/>
            <a:rect r="r" b="b" t="t" l="l"/>
            <a:pathLst>
              <a:path h="9787280" w="10329583">
                <a:moveTo>
                  <a:pt x="0" y="0"/>
                </a:moveTo>
                <a:lnTo>
                  <a:pt x="10329582" y="0"/>
                </a:lnTo>
                <a:lnTo>
                  <a:pt x="10329582" y="9787279"/>
                </a:lnTo>
                <a:lnTo>
                  <a:pt x="0" y="97872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81103" y="6734073"/>
            <a:ext cx="25722547" cy="7105854"/>
          </a:xfrm>
          <a:custGeom>
            <a:avLst/>
            <a:gdLst/>
            <a:ahLst/>
            <a:cxnLst/>
            <a:rect r="r" b="b" t="t" l="l"/>
            <a:pathLst>
              <a:path h="7105854" w="25722547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40323" y="4278495"/>
            <a:ext cx="11207354" cy="1720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503"/>
              </a:lnSpc>
              <a:spcBef>
                <a:spcPct val="0"/>
              </a:spcBef>
            </a:pPr>
            <a:r>
              <a:rPr lang="en-US" sz="11252">
                <a:solidFill>
                  <a:srgbClr val="EDECED"/>
                </a:solidFill>
                <a:cs typeface="Montaser Arabic"/>
              </a:rPr>
              <a:t>نعرض لكم فطين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232417">
            <a:off x="-4559855" y="-1891489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0" y="0"/>
                </a:lnTo>
                <a:lnTo>
                  <a:pt x="14849580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>
            <a:hlinkClick r:id="rId4" tooltip="https://fteenapp-2.streamlit.app"/>
          </p:cNvPr>
          <p:cNvSpPr/>
          <p:nvPr/>
        </p:nvSpPr>
        <p:spPr>
          <a:xfrm flipH="false" flipV="false" rot="0">
            <a:off x="10362897" y="1695298"/>
            <a:ext cx="6896403" cy="6896403"/>
          </a:xfrm>
          <a:custGeom>
            <a:avLst/>
            <a:gdLst/>
            <a:ahLst/>
            <a:cxnLst/>
            <a:rect r="r" b="b" t="t" l="l"/>
            <a:pathLst>
              <a:path h="6896403" w="6896403">
                <a:moveTo>
                  <a:pt x="0" y="0"/>
                </a:moveTo>
                <a:lnTo>
                  <a:pt x="6896403" y="0"/>
                </a:lnTo>
                <a:lnTo>
                  <a:pt x="6896403" y="6896404"/>
                </a:lnTo>
                <a:lnTo>
                  <a:pt x="0" y="68964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3750943"/>
            <a:ext cx="8319241" cy="2299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49"/>
              </a:lnSpc>
            </a:pPr>
            <a:r>
              <a:rPr lang="en-US" sz="3899">
                <a:solidFill>
                  <a:srgbClr val="EDECED"/>
                </a:solidFill>
                <a:cs typeface="Montaser Arabic"/>
              </a:rPr>
              <a:t>بأمكانكم مسح الباركود  بهواتفكم وتجربة فـطـين بأنفسكم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232417">
            <a:off x="-4559855" y="-1891489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0" y="0"/>
                </a:lnTo>
                <a:lnTo>
                  <a:pt x="14849580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339547" y="4486275"/>
            <a:ext cx="6919753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sz="8800">
                <a:solidFill>
                  <a:srgbClr val="EDECED"/>
                </a:solidFill>
                <a:cs typeface="Montaser Arabic"/>
              </a:rPr>
              <a:t>فريق العمل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83177" y="2522218"/>
            <a:ext cx="6630719" cy="4756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49"/>
              </a:lnSpc>
            </a:pPr>
            <a:r>
              <a:rPr lang="en-US" sz="3899">
                <a:solidFill>
                  <a:srgbClr val="EDECED"/>
                </a:solidFill>
                <a:cs typeface="Montaser Arabic"/>
              </a:rPr>
              <a:t>عبد الرحمن الجمحان</a:t>
            </a:r>
          </a:p>
          <a:p>
            <a:pPr algn="ctr">
              <a:lnSpc>
                <a:spcPts val="9749"/>
              </a:lnSpc>
            </a:pPr>
            <a:r>
              <a:rPr lang="en-US" sz="3899">
                <a:solidFill>
                  <a:srgbClr val="EDECED"/>
                </a:solidFill>
                <a:cs typeface="Montaser Arabic"/>
              </a:rPr>
              <a:t>فيصل الماص</a:t>
            </a:r>
          </a:p>
          <a:p>
            <a:pPr algn="ctr">
              <a:lnSpc>
                <a:spcPts val="9749"/>
              </a:lnSpc>
            </a:pPr>
            <a:r>
              <a:rPr lang="en-US" sz="3899">
                <a:solidFill>
                  <a:srgbClr val="EDECED"/>
                </a:solidFill>
                <a:cs typeface="Montaser Arabic"/>
              </a:rPr>
              <a:t>طارق المرشود</a:t>
            </a:r>
          </a:p>
          <a:p>
            <a:pPr algn="ctr">
              <a:lnSpc>
                <a:spcPts val="9749"/>
              </a:lnSpc>
            </a:pPr>
            <a:r>
              <a:rPr lang="en-US" sz="3899">
                <a:solidFill>
                  <a:srgbClr val="EDECED"/>
                </a:solidFill>
                <a:cs typeface="Montaser Arabic"/>
              </a:rPr>
              <a:t>خالد المهنا </a:t>
            </a:r>
            <a:r>
              <a:rPr lang="en-US" sz="3899">
                <a:solidFill>
                  <a:srgbClr val="EDECED"/>
                </a:solidFill>
                <a:latin typeface="Montaser Arabic"/>
              </a:rPr>
              <a:t>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66590">
            <a:off x="-3460357" y="1496778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925764" y="3938376"/>
            <a:ext cx="6050344" cy="1828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4400"/>
              </a:lnSpc>
              <a:spcBef>
                <a:spcPct val="0"/>
              </a:spcBef>
            </a:pPr>
            <a:r>
              <a:rPr lang="en-US" sz="12000">
                <a:solidFill>
                  <a:srgbClr val="EDECED"/>
                </a:solidFill>
                <a:cs typeface="Montaser Arabic"/>
              </a:rPr>
              <a:t>شكراً لكم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232417">
            <a:off x="-4559855" y="-1891489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0" y="0"/>
                </a:lnTo>
                <a:lnTo>
                  <a:pt x="14849580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172378" y="5705861"/>
            <a:ext cx="7283435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sz="8800">
                <a:solidFill>
                  <a:srgbClr val="EDECED"/>
                </a:solidFill>
                <a:cs typeface="Montaser Arabic"/>
              </a:rPr>
              <a:t>نسعد بإستفساراتكم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917026" y="1923664"/>
            <a:ext cx="3794138" cy="3772672"/>
          </a:xfrm>
          <a:custGeom>
            <a:avLst/>
            <a:gdLst/>
            <a:ahLst/>
            <a:cxnLst/>
            <a:rect r="r" b="b" t="t" l="l"/>
            <a:pathLst>
              <a:path h="3772672" w="3794138">
                <a:moveTo>
                  <a:pt x="0" y="0"/>
                </a:moveTo>
                <a:lnTo>
                  <a:pt x="3794138" y="0"/>
                </a:lnTo>
                <a:lnTo>
                  <a:pt x="3794138" y="3772672"/>
                </a:lnTo>
                <a:lnTo>
                  <a:pt x="0" y="3772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453801">
            <a:off x="-117899" y="-836374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2" y="0"/>
                </a:lnTo>
                <a:lnTo>
                  <a:pt x="3936832" y="3730148"/>
                </a:lnTo>
                <a:lnTo>
                  <a:pt x="0" y="3730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07418">
            <a:off x="15774086" y="-471174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550003">
            <a:off x="-669646" y="8073406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1" y="0"/>
                </a:lnTo>
                <a:lnTo>
                  <a:pt x="3936831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44749" y="394958"/>
            <a:ext cx="8598502" cy="4748542"/>
          </a:xfrm>
          <a:custGeom>
            <a:avLst/>
            <a:gdLst/>
            <a:ahLst/>
            <a:cxnLst/>
            <a:rect r="r" b="b" t="t" l="l"/>
            <a:pathLst>
              <a:path h="4748542" w="8598502">
                <a:moveTo>
                  <a:pt x="0" y="0"/>
                </a:moveTo>
                <a:lnTo>
                  <a:pt x="8598502" y="0"/>
                </a:lnTo>
                <a:lnTo>
                  <a:pt x="8598502" y="4748542"/>
                </a:lnTo>
                <a:lnTo>
                  <a:pt x="0" y="47485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895614" y="5076825"/>
            <a:ext cx="10496772" cy="4875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6"/>
              </a:lnSpc>
              <a:spcBef>
                <a:spcPct val="0"/>
              </a:spcBef>
            </a:pPr>
          </a:p>
          <a:p>
            <a:pPr algn="ctr">
              <a:lnSpc>
                <a:spcPts val="5037"/>
              </a:lnSpc>
              <a:spcBef>
                <a:spcPct val="0"/>
              </a:spcBef>
            </a:pPr>
            <a:r>
              <a:rPr lang="en-US" sz="3598">
                <a:solidFill>
                  <a:srgbClr val="EDECED"/>
                </a:solidFill>
                <a:cs typeface="Montaser Arabic"/>
              </a:rPr>
              <a:t>مجموع عدد السكان المملكة العربية السعودية  </a:t>
            </a:r>
          </a:p>
          <a:p>
            <a:pPr algn="ctr">
              <a:lnSpc>
                <a:spcPts val="5037"/>
              </a:lnSpc>
              <a:spcBef>
                <a:spcPct val="0"/>
              </a:spcBef>
            </a:pPr>
            <a:r>
              <a:rPr lang="en-US" sz="3598">
                <a:solidFill>
                  <a:srgbClr val="EDECED"/>
                </a:solidFill>
                <a:latin typeface="Montaser Arabic"/>
                <a:cs typeface="Montaser Arabic"/>
              </a:rPr>
              <a:t>لعام 2023 م</a:t>
            </a:r>
          </a:p>
          <a:p>
            <a:pPr algn="ctr">
              <a:lnSpc>
                <a:spcPts val="5222"/>
              </a:lnSpc>
              <a:spcBef>
                <a:spcPct val="0"/>
              </a:spcBef>
            </a:pPr>
            <a:r>
              <a:rPr lang="en-US" sz="3730">
                <a:solidFill>
                  <a:srgbClr val="FFBD59"/>
                </a:solidFill>
                <a:latin typeface="Montaser Arabic"/>
                <a:cs typeface="Montaser Arabic"/>
              </a:rPr>
              <a:t>(32,175,224) مليون نسمة</a:t>
            </a:r>
            <a:r>
              <a:rPr lang="en-US" sz="3730">
                <a:solidFill>
                  <a:srgbClr val="EDECED"/>
                </a:solidFill>
                <a:latin typeface="Montaser Arabic"/>
              </a:rPr>
              <a:t> </a:t>
            </a:r>
          </a:p>
          <a:p>
            <a:pPr algn="ctr">
              <a:lnSpc>
                <a:spcPts val="5856"/>
              </a:lnSpc>
              <a:spcBef>
                <a:spcPct val="0"/>
              </a:spcBef>
            </a:pPr>
            <a:r>
              <a:rPr lang="en-US" sz="4183">
                <a:solidFill>
                  <a:srgbClr val="EDECED"/>
                </a:solidFill>
                <a:latin typeface="Montaser Arabic"/>
                <a:cs typeface="Montaser Arabic"/>
              </a:rPr>
              <a:t>المواطنين  (</a:t>
            </a:r>
            <a:r>
              <a:rPr lang="en-US" sz="4183">
                <a:solidFill>
                  <a:srgbClr val="71B5D1"/>
                </a:solidFill>
                <a:latin typeface="Montaser Arabic"/>
                <a:cs typeface="Montaser Arabic"/>
              </a:rPr>
              <a:t>18.8 مليون</a:t>
            </a:r>
            <a:r>
              <a:rPr lang="en-US" sz="4183">
                <a:solidFill>
                  <a:srgbClr val="EDECED"/>
                </a:solidFill>
                <a:latin typeface="Montaser Arabic"/>
              </a:rPr>
              <a:t>)  </a:t>
            </a:r>
            <a:r>
              <a:rPr lang="en-US" sz="4183">
                <a:solidFill>
                  <a:srgbClr val="7ED957"/>
                </a:solidFill>
                <a:latin typeface="Montaser Arabic"/>
              </a:rPr>
              <a:t>58.4%</a:t>
            </a:r>
            <a:r>
              <a:rPr lang="en-US" sz="4183">
                <a:solidFill>
                  <a:srgbClr val="EDECED"/>
                </a:solidFill>
                <a:latin typeface="Montaser Arabic"/>
              </a:rPr>
              <a:t> </a:t>
            </a:r>
          </a:p>
          <a:p>
            <a:pPr algn="ctr">
              <a:lnSpc>
                <a:spcPts val="5856"/>
              </a:lnSpc>
              <a:spcBef>
                <a:spcPct val="0"/>
              </a:spcBef>
            </a:pPr>
            <a:r>
              <a:rPr lang="en-US" sz="4183">
                <a:solidFill>
                  <a:srgbClr val="EDECED"/>
                </a:solidFill>
                <a:latin typeface="Montaser Arabic"/>
                <a:cs typeface="Montaser Arabic"/>
              </a:rPr>
              <a:t>المقيمين  (</a:t>
            </a:r>
            <a:r>
              <a:rPr lang="en-US" sz="4183">
                <a:solidFill>
                  <a:srgbClr val="63B2C9"/>
                </a:solidFill>
                <a:latin typeface="Montaser Arabic"/>
                <a:cs typeface="Montaser Arabic"/>
              </a:rPr>
              <a:t>13.38 مليون</a:t>
            </a:r>
            <a:r>
              <a:rPr lang="en-US" sz="4183">
                <a:solidFill>
                  <a:srgbClr val="EDECED"/>
                </a:solidFill>
                <a:latin typeface="Montaser Arabic"/>
              </a:rPr>
              <a:t>) </a:t>
            </a:r>
            <a:r>
              <a:rPr lang="en-US" sz="4183">
                <a:solidFill>
                  <a:srgbClr val="FFDE59"/>
                </a:solidFill>
                <a:latin typeface="Montaser Arabic"/>
              </a:rPr>
              <a:t>41.6%</a:t>
            </a:r>
          </a:p>
          <a:p>
            <a:pPr>
              <a:lnSpc>
                <a:spcPts val="707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508858">
            <a:off x="-1317407" y="373602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1"/>
                </a:lnTo>
                <a:lnTo>
                  <a:pt x="0" y="172226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842925" y="-341700"/>
            <a:ext cx="4602149" cy="4576112"/>
          </a:xfrm>
          <a:custGeom>
            <a:avLst/>
            <a:gdLst/>
            <a:ahLst/>
            <a:cxnLst/>
            <a:rect r="r" b="b" t="t" l="l"/>
            <a:pathLst>
              <a:path h="4576112" w="4602149">
                <a:moveTo>
                  <a:pt x="0" y="0"/>
                </a:moveTo>
                <a:lnTo>
                  <a:pt x="4602150" y="0"/>
                </a:lnTo>
                <a:lnTo>
                  <a:pt x="4602150" y="4576111"/>
                </a:lnTo>
                <a:lnTo>
                  <a:pt x="0" y="4576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265415" y="6968583"/>
            <a:ext cx="3757170" cy="1426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466"/>
              </a:lnSpc>
            </a:pPr>
            <a:r>
              <a:rPr lang="en-US" sz="9100">
                <a:solidFill>
                  <a:srgbClr val="EDECED"/>
                </a:solidFill>
                <a:cs typeface="Montaser Arabic"/>
              </a:rPr>
              <a:t>فـطـين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409490" y="8747125"/>
            <a:ext cx="12517336" cy="66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EDECED"/>
                </a:solidFill>
                <a:cs typeface="Codec Pro"/>
              </a:rPr>
              <a:t>تجربة رائدة في خدمة العملاء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7314" y="2590303"/>
            <a:ext cx="10562603" cy="492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31"/>
              </a:lnSpc>
            </a:pPr>
            <a:r>
              <a:rPr lang="en-US" sz="6372">
                <a:solidFill>
                  <a:srgbClr val="EDECED"/>
                </a:solidFill>
                <a:cs typeface="Montaser Arabic Bold"/>
              </a:rPr>
              <a:t>فطين</a:t>
            </a:r>
          </a:p>
          <a:p>
            <a:pPr algn="ctr">
              <a:lnSpc>
                <a:spcPts val="4878"/>
              </a:lnSpc>
            </a:pPr>
          </a:p>
          <a:p>
            <a:pPr algn="ctr">
              <a:lnSpc>
                <a:spcPts val="5528"/>
              </a:lnSpc>
            </a:pPr>
            <a:r>
              <a:rPr lang="en-US" sz="3735">
                <a:solidFill>
                  <a:srgbClr val="EDECED"/>
                </a:solidFill>
                <a:cs typeface="Montaser Arabic"/>
              </a:rPr>
              <a:t>بداية جديدة لخدمة العملاء التفاعلي</a:t>
            </a:r>
          </a:p>
          <a:p>
            <a:pPr algn="ctr">
              <a:lnSpc>
                <a:spcPts val="4878"/>
              </a:lnSpc>
            </a:pPr>
          </a:p>
          <a:p>
            <a:pPr algn="ctr">
              <a:lnSpc>
                <a:spcPts val="4878"/>
              </a:lnSpc>
            </a:pPr>
            <a:r>
              <a:rPr lang="en-US" sz="3296">
                <a:solidFill>
                  <a:srgbClr val="EDECED"/>
                </a:solidFill>
                <a:cs typeface="Montaser Arabic"/>
              </a:rPr>
              <a:t>فطين سينقل مستوى رضا المستخدمين إلى مستوى </a:t>
            </a:r>
          </a:p>
          <a:p>
            <a:pPr algn="ctr">
              <a:lnSpc>
                <a:spcPts val="4878"/>
              </a:lnSpc>
            </a:pPr>
            <a:r>
              <a:rPr lang="en-US" sz="3296">
                <a:solidFill>
                  <a:srgbClr val="EDECED"/>
                </a:solidFill>
                <a:cs typeface="Montaser Arabic"/>
              </a:rPr>
              <a:t>مختلف تماماً ، مما جعل التواصل أكثر كفاءة وفعالية </a:t>
            </a:r>
          </a:p>
          <a:p>
            <a:pPr algn="ctr" marL="0" indent="0" lvl="0">
              <a:lnSpc>
                <a:spcPts val="3955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1188634" y="1193926"/>
            <a:ext cx="3968200" cy="8064374"/>
            <a:chOff x="0" y="0"/>
            <a:chExt cx="5001260" cy="101638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391" t="0" r="-52154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6322014">
            <a:off x="11589302" y="-6549032"/>
            <a:ext cx="10329583" cy="9787280"/>
          </a:xfrm>
          <a:custGeom>
            <a:avLst/>
            <a:gdLst/>
            <a:ahLst/>
            <a:cxnLst/>
            <a:rect r="r" b="b" t="t" l="l"/>
            <a:pathLst>
              <a:path h="9787280" w="10329583">
                <a:moveTo>
                  <a:pt x="0" y="0"/>
                </a:moveTo>
                <a:lnTo>
                  <a:pt x="10329582" y="0"/>
                </a:lnTo>
                <a:lnTo>
                  <a:pt x="10329582" y="9787279"/>
                </a:lnTo>
                <a:lnTo>
                  <a:pt x="0" y="97872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881103" y="6734073"/>
            <a:ext cx="25722547" cy="7105854"/>
          </a:xfrm>
          <a:custGeom>
            <a:avLst/>
            <a:gdLst/>
            <a:ahLst/>
            <a:cxnLst/>
            <a:rect r="r" b="b" t="t" l="l"/>
            <a:pathLst>
              <a:path h="7105854" w="25722547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5782852" cy="8124201"/>
          </a:xfrm>
          <a:custGeom>
            <a:avLst/>
            <a:gdLst/>
            <a:ahLst/>
            <a:cxnLst/>
            <a:rect r="r" b="b" t="t" l="l"/>
            <a:pathLst>
              <a:path h="8124201" w="5782852">
                <a:moveTo>
                  <a:pt x="0" y="0"/>
                </a:moveTo>
                <a:lnTo>
                  <a:pt x="5782852" y="0"/>
                </a:lnTo>
                <a:lnTo>
                  <a:pt x="5782852" y="8124201"/>
                </a:lnTo>
                <a:lnTo>
                  <a:pt x="0" y="81242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453801">
            <a:off x="101805" y="-1023539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2" y="0"/>
                </a:lnTo>
                <a:lnTo>
                  <a:pt x="3936832" y="3730148"/>
                </a:lnTo>
                <a:lnTo>
                  <a:pt x="0" y="3730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964716">
            <a:off x="-2579529" y="6557236"/>
            <a:ext cx="18782162" cy="17960442"/>
          </a:xfrm>
          <a:custGeom>
            <a:avLst/>
            <a:gdLst/>
            <a:ahLst/>
            <a:cxnLst/>
            <a:rect r="r" b="b" t="t" l="l"/>
            <a:pathLst>
              <a:path h="17960442" w="18782162">
                <a:moveTo>
                  <a:pt x="0" y="0"/>
                </a:moveTo>
                <a:lnTo>
                  <a:pt x="18782162" y="0"/>
                </a:lnTo>
                <a:lnTo>
                  <a:pt x="18782162" y="17960442"/>
                </a:lnTo>
                <a:lnTo>
                  <a:pt x="0" y="179604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059365" y="1028700"/>
            <a:ext cx="9199935" cy="8246514"/>
            <a:chOff x="0" y="0"/>
            <a:chExt cx="12266580" cy="1099535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890209"/>
              <a:ext cx="12266580" cy="8105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1"/>
                </a:lnSpc>
              </a:pPr>
            </a:p>
            <a:p>
              <a:pPr algn="just">
                <a:lnSpc>
                  <a:spcPts val="3911"/>
                </a:lnSpc>
              </a:pPr>
              <a:r>
                <a:rPr lang="en-US" sz="2794">
                  <a:solidFill>
                    <a:srgbClr val="EDECED"/>
                  </a:solidFill>
                  <a:latin typeface="Montaser Arabic"/>
                  <a:cs typeface="Montaser Arabic"/>
                </a:rPr>
                <a:t>تم تغذية فطين من خلال دمج بيانات حساب خدمة العملاء للمديرية العامة للجوازات بمنصة تويتر (CareAljawazat@) والتعليمات والإجراءات الرسمية للوزارة مما يضيف قيمة كبيرة لتجربة المستخدم ويفتح الباب لخلق تجارب عملاء مثيرة وفريدة و سيتبعها بمشيئة الله مرحلة جمع بيانات جميع القطاعات ( بعد موافقة أصحاب الصلاحية ) ليصبح فطين أكثر شمولية وتكامل .</a:t>
              </a:r>
            </a:p>
            <a:p>
              <a:pPr algn="ctr">
                <a:lnSpc>
                  <a:spcPts val="4191"/>
                </a:lnSpc>
              </a:pPr>
              <a:r>
                <a:rPr lang="en-US" sz="2993">
                  <a:solidFill>
                    <a:srgbClr val="EDECED"/>
                  </a:solidFill>
                  <a:latin typeface="Montaser Arabic"/>
                </a:rPr>
                <a:t> </a:t>
              </a:r>
            </a:p>
            <a:p>
              <a:pPr algn="ctr">
                <a:lnSpc>
                  <a:spcPts val="4191"/>
                </a:lnSpc>
              </a:pPr>
            </a:p>
            <a:p>
              <a:pPr algn="ctr">
                <a:lnSpc>
                  <a:spcPts val="4191"/>
                </a:lnSpc>
              </a:pPr>
            </a:p>
            <a:p>
              <a:pPr algn="ctr" marL="0" indent="0" lvl="0">
                <a:lnSpc>
                  <a:spcPts val="4191"/>
                </a:lnSpc>
                <a:spcBef>
                  <a:spcPct val="0"/>
                </a:spcBef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12266580" cy="24334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185"/>
                </a:lnSpc>
              </a:pPr>
              <a:r>
                <a:rPr lang="en-US" sz="5987">
                  <a:solidFill>
                    <a:srgbClr val="EDECED"/>
                  </a:solidFill>
                  <a:cs typeface="Montaser Arabic"/>
                </a:rPr>
                <a:t>التكامل بـ فطين </a:t>
              </a:r>
            </a:p>
            <a:p>
              <a:pPr algn="ctr" marL="0" indent="0" lvl="0">
                <a:lnSpc>
                  <a:spcPts val="7185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8207418">
            <a:off x="15836407" y="7393226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2" y="0"/>
                </a:lnTo>
                <a:lnTo>
                  <a:pt x="3936832" y="3730148"/>
                </a:lnTo>
                <a:lnTo>
                  <a:pt x="0" y="3730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508858">
            <a:off x="-3359443" y="2380762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3618" y="583606"/>
            <a:ext cx="17706583" cy="2543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EDECED"/>
                </a:solidFill>
                <a:cs typeface="Montaser Arabic Heavy"/>
              </a:rPr>
              <a:t>البيانات</a:t>
            </a:r>
            <a:r>
              <a:rPr lang="en-US" sz="5600">
                <a:solidFill>
                  <a:srgbClr val="EDECED"/>
                </a:solidFill>
                <a:latin typeface="Montaser Arabic Medium"/>
              </a:rPr>
              <a:t>  </a:t>
            </a:r>
          </a:p>
          <a:p>
            <a:pPr algn="ctr">
              <a:lnSpc>
                <a:spcPts val="6720"/>
              </a:lnSpc>
            </a:pPr>
          </a:p>
          <a:p>
            <a:pPr algn="ctr" marL="0" indent="0" lvl="0">
              <a:lnSpc>
                <a:spcPts val="6720"/>
              </a:lnSpc>
            </a:pPr>
            <a:r>
              <a:rPr lang="en-US" sz="5600">
                <a:solidFill>
                  <a:srgbClr val="EDECED"/>
                </a:solidFill>
                <a:latin typeface="Montaser Arabic Medium"/>
                <a:cs typeface="Montaser Arabic Medium"/>
              </a:rPr>
              <a:t>التي تم جمعها من حساب خدمة العملاء بمنصة (X)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264128" y="6296977"/>
            <a:ext cx="1759744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EDECED"/>
                </a:solidFill>
                <a:cs typeface="Montaser Arabic"/>
              </a:rPr>
              <a:t>إجابة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981774" y="2985452"/>
            <a:ext cx="6324451" cy="3435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0"/>
              </a:lnSpc>
            </a:pPr>
            <a:r>
              <a:rPr lang="en-US" sz="20000">
                <a:solidFill>
                  <a:srgbClr val="EDECED"/>
                </a:solidFill>
                <a:latin typeface="Futura Display"/>
              </a:rPr>
              <a:t>115000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56563" y="3193715"/>
            <a:ext cx="4902737" cy="241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49"/>
              </a:lnSpc>
            </a:pPr>
            <a:r>
              <a:rPr lang="en-US" sz="7958">
                <a:solidFill>
                  <a:srgbClr val="EDECED"/>
                </a:solidFill>
                <a:cs typeface="Montaser Arabic"/>
              </a:rPr>
              <a:t>مميزات</a:t>
            </a:r>
          </a:p>
          <a:p>
            <a:pPr algn="ctr" marL="0" indent="0" lvl="0">
              <a:lnSpc>
                <a:spcPts val="9549"/>
              </a:lnSpc>
              <a:spcBef>
                <a:spcPct val="0"/>
              </a:spcBef>
            </a:pPr>
            <a:r>
              <a:rPr lang="en-US" sz="7958">
                <a:solidFill>
                  <a:srgbClr val="EDECED"/>
                </a:solidFill>
                <a:cs typeface="Montaser Arabic"/>
              </a:rPr>
              <a:t>فطين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674371" y="2096681"/>
            <a:ext cx="2270104" cy="4613418"/>
            <a:chOff x="0" y="0"/>
            <a:chExt cx="5001260" cy="101638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27957" t="0" r="-64032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7801411" y="2096681"/>
            <a:ext cx="2270104" cy="4613418"/>
            <a:chOff x="0" y="0"/>
            <a:chExt cx="5001260" cy="101638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122537" t="0" r="-50388" b="0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4737891" y="2096681"/>
            <a:ext cx="2270104" cy="4613418"/>
            <a:chOff x="0" y="0"/>
            <a:chExt cx="5001260" cy="101638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5"/>
              <a:stretch>
                <a:fillRect l="-84548" t="0" r="-249461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7535314" y="7025318"/>
            <a:ext cx="2802298" cy="776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566">
                <a:solidFill>
                  <a:srgbClr val="EDECED"/>
                </a:solidFill>
                <a:cs typeface="Montaser Arabic"/>
              </a:rPr>
              <a:t>معالجة اللغة الطبيعية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471794" y="7022730"/>
            <a:ext cx="2802298" cy="388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566">
                <a:solidFill>
                  <a:srgbClr val="EDECED"/>
                </a:solidFill>
                <a:cs typeface="Montaser Arabic"/>
              </a:rPr>
              <a:t>الردود الشخصية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08274" y="7025318"/>
            <a:ext cx="2802298" cy="1165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566">
                <a:solidFill>
                  <a:srgbClr val="EDECED"/>
                </a:solidFill>
                <a:cs typeface="Montaser Arabic"/>
              </a:rPr>
              <a:t>واجهة مستخدم بسيطة بتصميم بديهي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85890">
            <a:off x="10519792" y="-1709648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0" y="0"/>
                </a:lnTo>
                <a:lnTo>
                  <a:pt x="14849580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230355" y="2976562"/>
            <a:ext cx="5428477" cy="433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EDECED"/>
                </a:solidFill>
                <a:cs typeface="Montaser Arabic"/>
              </a:rPr>
              <a:t>مستقبل</a:t>
            </a:r>
          </a:p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EDECED"/>
                </a:solidFill>
                <a:cs typeface="Montaser Arabic"/>
              </a:rPr>
              <a:t>فطين</a:t>
            </a:r>
          </a:p>
          <a:p>
            <a:pPr algn="ctr">
              <a:lnSpc>
                <a:spcPts val="7824"/>
              </a:lnSpc>
            </a:pPr>
          </a:p>
          <a:p>
            <a:pPr algn="ctr" marL="0" indent="0" lvl="0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EDECED"/>
                </a:solidFill>
                <a:cs typeface="Montaser Arabic"/>
              </a:rPr>
              <a:t>مستقبل واعد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36171" y="3209925"/>
            <a:ext cx="9224910" cy="3571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50"/>
              </a:lnSpc>
            </a:pPr>
            <a:r>
              <a:rPr lang="en-US" sz="5000">
                <a:solidFill>
                  <a:srgbClr val="EDECED"/>
                </a:solidFill>
                <a:latin typeface="Codec Pro"/>
              </a:rPr>
              <a:t> </a:t>
            </a:r>
          </a:p>
          <a:p>
            <a:pPr algn="ctr">
              <a:lnSpc>
                <a:spcPts val="6599"/>
              </a:lnSpc>
            </a:pPr>
            <a:r>
              <a:rPr lang="en-US" sz="3999">
                <a:solidFill>
                  <a:srgbClr val="EDECED"/>
                </a:solidFill>
                <a:cs typeface="Codec Pro"/>
              </a:rPr>
              <a:t>فطين هو ابتكار ليصبح واجهة مستقبلية  لخدمة العملاء في جميع قطاعات الوزارة</a:t>
            </a:r>
          </a:p>
          <a:p>
            <a:pPr algn="ctr" marL="0" indent="0" lvl="0">
              <a:lnSpc>
                <a:spcPts val="659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672" t="-21245" r="-35120" b="-1153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02800" y="2421247"/>
            <a:ext cx="13682401" cy="6837053"/>
          </a:xfrm>
          <a:custGeom>
            <a:avLst/>
            <a:gdLst/>
            <a:ahLst/>
            <a:cxnLst/>
            <a:rect r="r" b="b" t="t" l="l"/>
            <a:pathLst>
              <a:path h="6837053" w="13682401">
                <a:moveTo>
                  <a:pt x="0" y="0"/>
                </a:moveTo>
                <a:lnTo>
                  <a:pt x="13682400" y="0"/>
                </a:lnTo>
                <a:lnTo>
                  <a:pt x="13682400" y="6837053"/>
                </a:lnTo>
                <a:lnTo>
                  <a:pt x="0" y="68370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9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803208" y="709180"/>
            <a:ext cx="11006387" cy="131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2"/>
              </a:lnSpc>
            </a:pPr>
            <a:r>
              <a:rPr lang="en-US" sz="4343">
                <a:solidFill>
                  <a:srgbClr val="EDECED"/>
                </a:solidFill>
                <a:cs typeface="Montaser Arabic"/>
              </a:rPr>
              <a:t>واجهة فطين</a:t>
            </a:r>
          </a:p>
          <a:p>
            <a:pPr algn="ctr" marL="0" indent="0" lvl="0">
              <a:lnSpc>
                <a:spcPts val="5212"/>
              </a:lnSpc>
              <a:spcBef>
                <a:spcPct val="0"/>
              </a:spcBef>
            </a:pPr>
            <a:r>
              <a:rPr lang="en-US" sz="4343">
                <a:solidFill>
                  <a:srgbClr val="EDECED"/>
                </a:solidFill>
                <a:latin typeface="Arimo"/>
              </a:rPr>
              <a:t>HTTPS://FTEENAPP-2.STREAMLIT.APP/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DAF9HnmjSHg</dc:identifier>
  <dcterms:modified xsi:type="dcterms:W3CDTF">2011-08-01T06:04:30Z</dcterms:modified>
  <cp:revision>1</cp:revision>
  <dc:title>FTeen</dc:title>
</cp:coreProperties>
</file>

<file path=docProps/thumbnail.jpeg>
</file>